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21"/>
  </p:notesMasterIdLst>
  <p:sldIdLst>
    <p:sldId id="256" r:id="rId3"/>
    <p:sldId id="257" r:id="rId4"/>
    <p:sldId id="258" r:id="rId5"/>
    <p:sldId id="292" r:id="rId6"/>
    <p:sldId id="260" r:id="rId7"/>
    <p:sldId id="261" r:id="rId8"/>
    <p:sldId id="293" r:id="rId9"/>
    <p:sldId id="267" r:id="rId10"/>
    <p:sldId id="268" r:id="rId11"/>
    <p:sldId id="269" r:id="rId12"/>
    <p:sldId id="294" r:id="rId13"/>
    <p:sldId id="295" r:id="rId14"/>
    <p:sldId id="270" r:id="rId15"/>
    <p:sldId id="272" r:id="rId16"/>
    <p:sldId id="296" r:id="rId17"/>
    <p:sldId id="283" r:id="rId18"/>
    <p:sldId id="297" r:id="rId19"/>
    <p:sldId id="291" r:id="rId20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264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369A7FB2-3FBF-C14B-8820-1038CC4722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69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54F40C-F7B9-6B49-88CC-30F7E571A1D1}" type="slidenum">
              <a:rPr lang="en-US"/>
              <a:pPr/>
              <a:t>1</a:t>
            </a:fld>
            <a:endParaRPr lang="en-US"/>
          </a:p>
        </p:txBody>
      </p:sp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633D36-D509-EE47-825F-57F04AA1FAFA}" type="slidenum">
              <a:rPr lang="en-US"/>
              <a:pPr/>
              <a:t>10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Connector is needed to connect to a source or target</a:t>
            </a:r>
            <a:r>
              <a:rPr lang="en-US" baseline="0" dirty="0" smtClean="0"/>
              <a:t> and retrieve or upload information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633D36-D509-EE47-825F-57F04AA1FAFA}" type="slidenum">
              <a:rPr lang="en-US"/>
              <a:pPr/>
              <a:t>11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633D36-D509-EE47-825F-57F04AA1FAFA}" type="slidenum">
              <a:rPr lang="en-US"/>
              <a:pPr/>
              <a:t>12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4656E0-18FD-5241-B5B0-B34C92508608}" type="slidenum">
              <a:rPr lang="en-US"/>
              <a:pPr/>
              <a:t>13</a:t>
            </a:fld>
            <a:endParaRPr lang="en-US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6D1724-1060-5546-828A-3FB7D39ED42D}" type="slidenum">
              <a:rPr lang="en-US"/>
              <a:pPr/>
              <a:t>14</a:t>
            </a:fld>
            <a:endParaRPr lang="en-US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6D1724-1060-5546-828A-3FB7D39ED42D}" type="slidenum">
              <a:rPr lang="en-US"/>
              <a:pPr/>
              <a:t>15</a:t>
            </a:fld>
            <a:endParaRPr lang="en-US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15356B-AB2D-9F46-9089-28F59AE603E3}" type="slidenum">
              <a:rPr lang="en-US"/>
              <a:pPr/>
              <a:t>16</a:t>
            </a:fld>
            <a:endParaRPr lang="en-US"/>
          </a:p>
        </p:txBody>
      </p:sp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15356B-AB2D-9F46-9089-28F59AE603E3}" type="slidenum">
              <a:rPr lang="en-US"/>
              <a:pPr/>
              <a:t>17</a:t>
            </a:fld>
            <a:endParaRPr lang="en-US"/>
          </a:p>
        </p:txBody>
      </p:sp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A122C5-DF47-B14B-8248-5AEC721BCE3F}" type="slidenum">
              <a:rPr lang="en-US"/>
              <a:pPr/>
              <a:t>18</a:t>
            </a:fld>
            <a:endParaRPr lang="en-US"/>
          </a:p>
        </p:txBody>
      </p:sp>
      <p:sp>
        <p:nvSpPr>
          <p:cNvPr id="768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68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991041-D9CB-044F-AAE3-87F18963D2F8}" type="slidenum">
              <a:rPr lang="en-US"/>
              <a:pPr/>
              <a:t>2</a:t>
            </a:fld>
            <a:endParaRPr lang="en-US"/>
          </a:p>
        </p:txBody>
      </p:sp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98513" y="4494213"/>
            <a:ext cx="6392862" cy="417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And where is it already being used? E.g. data exports from production to stage</a:t>
            </a:r>
          </a:p>
          <a:p>
            <a:r>
              <a:rPr lang="en-US" dirty="0" smtClean="0"/>
              <a:t>Been doing data </a:t>
            </a:r>
            <a:r>
              <a:rPr lang="en-US" dirty="0" err="1" smtClean="0"/>
              <a:t>agg</a:t>
            </a:r>
            <a:r>
              <a:rPr lang="en-US" dirty="0" smtClean="0"/>
              <a:t> for a long time, within data team and outside Hand-coded ETL, rollups, aggregations</a:t>
            </a:r>
          </a:p>
          <a:p>
            <a:r>
              <a:rPr lang="en-US" dirty="0" smtClean="0"/>
              <a:t>Anything that gets data from one place to another, </a:t>
            </a:r>
            <a:r>
              <a:rPr lang="en-US" dirty="0" err="1" smtClean="0"/>
              <a:t>mysql</a:t>
            </a:r>
            <a:r>
              <a:rPr lang="en-US" dirty="0" smtClean="0"/>
              <a:t> to </a:t>
            </a:r>
            <a:r>
              <a:rPr lang="en-US" dirty="0" err="1" smtClean="0"/>
              <a:t>mysql</a:t>
            </a:r>
            <a:r>
              <a:rPr lang="en-US" dirty="0" smtClean="0"/>
              <a:t>, </a:t>
            </a:r>
            <a:r>
              <a:rPr lang="en-US" dirty="0" err="1" smtClean="0"/>
              <a:t>hadoop</a:t>
            </a:r>
            <a:r>
              <a:rPr lang="en-US" dirty="0" smtClean="0"/>
              <a:t> to </a:t>
            </a:r>
            <a:r>
              <a:rPr lang="en-US" dirty="0" err="1" smtClean="0"/>
              <a:t>vertica</a:t>
            </a:r>
            <a:r>
              <a:rPr lang="en-US" dirty="0" smtClean="0"/>
              <a:t>, etc.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5281F6-D4D7-8142-A115-B7C297E0C3BC}" type="slidenum">
              <a:rPr lang="en-US"/>
              <a:pPr/>
              <a:t>3</a:t>
            </a:fld>
            <a:endParaRPr lang="en-US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5281F6-D4D7-8142-A115-B7C297E0C3BC}" type="slidenum">
              <a:rPr lang="en-US"/>
              <a:pPr/>
              <a:t>4</a:t>
            </a:fld>
            <a:endParaRPr lang="en-US"/>
          </a:p>
        </p:txBody>
      </p:sp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The next generation of</a:t>
            </a:r>
            <a:r>
              <a:rPr lang="en-US" baseline="0" dirty="0" smtClean="0"/>
              <a:t> data integration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991273-4A3F-9D4B-AB56-F26A177DC8CE}" type="slidenum">
              <a:rPr lang="en-US"/>
              <a:pPr/>
              <a:t>5</a:t>
            </a:fld>
            <a:endParaRPr lang="en-US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Manual process</a:t>
            </a:r>
            <a:r>
              <a:rPr lang="en-US" baseline="0" dirty="0" smtClean="0"/>
              <a:t> – can be automated, but every integration is a special flower. How does it launch? Application? </a:t>
            </a:r>
            <a:r>
              <a:rPr lang="en-US" baseline="0" dirty="0" err="1" smtClean="0"/>
              <a:t>Cron</a:t>
            </a:r>
            <a:r>
              <a:rPr lang="en-US" baseline="0" dirty="0" smtClean="0"/>
              <a:t> job? How is that being monitored? No unified monitoring or process. </a:t>
            </a:r>
          </a:p>
          <a:p>
            <a:r>
              <a:rPr lang="en-US" baseline="0" dirty="0" smtClean="0"/>
              <a:t>Coding involved – not everyone has time to code, and not everyone CAN code.</a:t>
            </a:r>
          </a:p>
          <a:p>
            <a:r>
              <a:rPr lang="en-US" baseline="0" dirty="0" smtClean="0"/>
              <a:t>Even if you can and have time to code, sometimes you can't get what you want from an API, or an API doesn't exist.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273CCC-8C07-4F46-B3EF-1E6748F77FE5}" type="slidenum">
              <a:rPr lang="en-US"/>
              <a:pPr/>
              <a:t>6</a:t>
            </a:fld>
            <a:endParaRPr lang="en-US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About a dozen places</a:t>
            </a:r>
            <a:r>
              <a:rPr lang="en-US" baseline="0" dirty="0" smtClean="0"/>
              <a:t> things need to be changed and they do it manually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273CCC-8C07-4F46-B3EF-1E6748F77FE5}" type="slidenum">
              <a:rPr lang="en-US"/>
              <a:pPr/>
              <a:t>7</a:t>
            </a:fld>
            <a:endParaRPr lang="en-US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Vending machine – needs badge info from </a:t>
            </a:r>
            <a:r>
              <a:rPr lang="en-US" dirty="0" err="1" smtClean="0"/>
              <a:t>ccure</a:t>
            </a:r>
            <a:r>
              <a:rPr lang="en-US" dirty="0" smtClean="0"/>
              <a:t>, but also</a:t>
            </a:r>
            <a:r>
              <a:rPr lang="en-US" baseline="0" dirty="0" smtClean="0"/>
              <a:t> needs department info. Some people have badges that shouldn't be allowed to access this, like the people stocking the fridges. So, from </a:t>
            </a:r>
            <a:r>
              <a:rPr lang="en-US" baseline="0" dirty="0" err="1" smtClean="0"/>
              <a:t>ccure</a:t>
            </a:r>
            <a:r>
              <a:rPr lang="en-US" baseline="0" dirty="0" smtClean="0"/>
              <a:t> -&gt; IVM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Then, the info needs to go from the vending machines to </a:t>
            </a:r>
            <a:r>
              <a:rPr lang="en-US" baseline="0" dirty="0" err="1" smtClean="0"/>
              <a:t>servicenow</a:t>
            </a:r>
            <a:r>
              <a:rPr lang="en-US" baseline="0" dirty="0" smtClean="0"/>
              <a:t>, for accounting purposes.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725DE8-EEE2-0740-9DAC-28E5BC9C471C}" type="slidenum">
              <a:rPr lang="en-US"/>
              <a:pPr/>
              <a:t>8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Unified production</a:t>
            </a:r>
            <a:r>
              <a:rPr lang="en-US" baseline="0" dirty="0" smtClean="0"/>
              <a:t> platform - </a:t>
            </a:r>
            <a:r>
              <a:rPr lang="en-US" dirty="0" smtClean="0"/>
              <a:t>backed up, monitored, centralized ops</a:t>
            </a:r>
          </a:p>
          <a:p>
            <a:r>
              <a:rPr lang="en-US" dirty="0" smtClean="0"/>
              <a:t>Outsource – still need biz work from</a:t>
            </a:r>
            <a:r>
              <a:rPr lang="en-US" baseline="0" dirty="0" smtClean="0"/>
              <a:t> you</a:t>
            </a:r>
          </a:p>
          <a:p>
            <a:r>
              <a:rPr lang="en-US" baseline="0" dirty="0" smtClean="0"/>
              <a:t>Easy plugin to graphing – tableau, your own source, etc. Easily connects with data warehouse, etc.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BBF786-BC19-5A40-B3C3-CDD7F27E0DB5}" type="slidenum">
              <a:rPr lang="en-US"/>
              <a:pPr/>
              <a:t>9</a:t>
            </a:fld>
            <a:endParaRPr lang="en-US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0495869-1610-9A47-9297-E140AF7B7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1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4A3865-6CCF-F140-8811-B017B49DEF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2E3ED7-BBA0-D248-A307-B09C343DD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3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D42797-E8E9-C945-8327-A0E3093028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00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A8917F-0316-4C42-A768-3C1B91AABC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0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3AA636-2E5C-2243-B59D-1F395C52E4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43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75B69B-1E1B-6443-8257-31190114AD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49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81FDC5-9CE8-DF4C-B996-3229420ECA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24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BEF6A6-FE96-8C4C-8BB7-CFED791DE5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90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CEEA19-C25C-D445-BCF1-D64A8739A9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75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0F0339-97BF-1D4F-9350-9A85BAED38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0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252DCA8-6A7E-664B-875A-7819D22A44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96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69C947-4550-B94C-84E1-26924281F7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6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787C76-F76A-3042-A01D-7B8E4BB65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1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34224C-A3CC-F84F-A88A-88602279E4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02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2463" cy="5175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4737" cy="517525"/>
          </a:xfrm>
        </p:spPr>
        <p:txBody>
          <a:bodyPr/>
          <a:lstStyle>
            <a:lvl1pPr>
              <a:defRPr/>
            </a:lvl1pPr>
          </a:lstStyle>
          <a:p>
            <a:fld id="{4BBBD309-6F92-094C-864E-9FCEAF8482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2210E9-606D-A645-A759-FF5A0F079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7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87BF43-D9B7-A045-B0CD-CEAEAB534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EA2112-F380-4B4B-82D7-2013DC7CEB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4FC5CD-6EA8-0444-9855-AB07B0D66A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3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BABB8E6-78AD-AD48-ABB4-AB7876329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3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DA0B1D-5AFA-154B-A9A9-19424B98AA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7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2AFDE6-FE8D-E640-9DF4-9FD0C55C4D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7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0625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6910395A-69A3-8242-8404-9CA51B35494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99675" cy="757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7DD7B220-7A14-E74E-A6BB-86B03D895C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g"/><Relationship Id="rId12" Type="http://schemas.openxmlformats.org/officeDocument/2006/relationships/image" Target="../media/image12.jpg"/><Relationship Id="rId13" Type="http://schemas.openxmlformats.org/officeDocument/2006/relationships/image" Target="../media/image13.jpg"/><Relationship Id="rId1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9" Type="http://schemas.openxmlformats.org/officeDocument/2006/relationships/image" Target="../media/image9.jpg"/><Relationship Id="rId10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4463" y="427037"/>
            <a:ext cx="9829800" cy="64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4248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sz="4000" dirty="0" smtClean="0"/>
              <a:t>Data Integration:</a:t>
            </a:r>
          </a:p>
          <a:p>
            <a:pPr algn="ctr">
              <a:buClrTx/>
              <a:buFontTx/>
              <a:buNone/>
            </a:pPr>
            <a:endParaRPr lang="en-US" sz="4000" dirty="0"/>
          </a:p>
          <a:p>
            <a:pPr algn="r">
              <a:buClrTx/>
              <a:buFontTx/>
              <a:buNone/>
            </a:pPr>
            <a:r>
              <a:rPr lang="en-US" sz="4000" dirty="0" smtClean="0"/>
              <a:t>Getting </a:t>
            </a:r>
          </a:p>
          <a:p>
            <a:pPr algn="r">
              <a:buClrTx/>
              <a:buFontTx/>
              <a:buNone/>
            </a:pPr>
            <a:r>
              <a:rPr lang="en-US" sz="4000" dirty="0" smtClean="0"/>
              <a:t>Different Data Sources </a:t>
            </a:r>
          </a:p>
          <a:p>
            <a:pPr algn="r">
              <a:buClrTx/>
              <a:buFontTx/>
              <a:buNone/>
            </a:pPr>
            <a:r>
              <a:rPr lang="en-US" sz="4000" dirty="0" smtClean="0"/>
              <a:t>To Talk To Each Other</a:t>
            </a:r>
            <a:endParaRPr lang="en-US" sz="4000" dirty="0"/>
          </a:p>
          <a:p>
            <a:pPr algn="ctr">
              <a:buClrTx/>
              <a:buFontTx/>
              <a:buNone/>
            </a:pPr>
            <a:endParaRPr lang="en-US" sz="4000" dirty="0" smtClean="0"/>
          </a:p>
          <a:p>
            <a:pPr algn="ctr">
              <a:buClrTx/>
              <a:buFontTx/>
              <a:buNone/>
            </a:pPr>
            <a:endParaRPr lang="en-US" sz="3200" dirty="0"/>
          </a:p>
          <a:p>
            <a:pPr algn="r">
              <a:buClrTx/>
              <a:buFontTx/>
              <a:buNone/>
            </a:pPr>
            <a:endParaRPr lang="en-US" sz="3200" dirty="0"/>
          </a:p>
          <a:p>
            <a:pPr algn="r">
              <a:buClrTx/>
              <a:buFontTx/>
              <a:buNone/>
            </a:pPr>
            <a:endParaRPr lang="en-US" sz="3200" dirty="0"/>
          </a:p>
          <a:p>
            <a:pPr algn="r">
              <a:buClrTx/>
              <a:buFontTx/>
              <a:buNone/>
            </a:pPr>
            <a:endParaRPr lang="en-US" sz="3200" dirty="0"/>
          </a:p>
          <a:p>
            <a:pPr algn="r">
              <a:buClrTx/>
              <a:buFontTx/>
              <a:buNone/>
            </a:pPr>
            <a:endParaRPr lang="en-US" sz="3200" dirty="0"/>
          </a:p>
          <a:p>
            <a:pPr algn="r">
              <a:buClrTx/>
              <a:buFontTx/>
              <a:buNone/>
            </a:pPr>
            <a:r>
              <a:rPr lang="en-US" sz="4400" dirty="0"/>
              <a:t>Sheeri Cabral</a:t>
            </a:r>
          </a:p>
          <a:p>
            <a:pPr algn="r">
              <a:buClrTx/>
              <a:buFontTx/>
              <a:buNone/>
            </a:pPr>
            <a:r>
              <a:rPr lang="en-US" sz="2800" dirty="0"/>
              <a:t>Data Team Manager, Mozilla</a:t>
            </a:r>
          </a:p>
          <a:p>
            <a:pPr algn="r">
              <a:buClrTx/>
              <a:buFontTx/>
              <a:buNone/>
            </a:pPr>
            <a:r>
              <a:rPr lang="en-US" sz="2800" dirty="0"/>
              <a:t>@</a:t>
            </a:r>
            <a:r>
              <a:rPr lang="en-US" sz="2800" dirty="0" err="1" smtClean="0"/>
              <a:t>sheeri</a:t>
            </a:r>
            <a:endParaRPr lang="en-US" sz="2800" dirty="0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870450" y="1974850"/>
            <a:ext cx="5208588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DB Connectors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dirty="0" smtClean="0"/>
              <a:t>MySQL</a:t>
            </a:r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dirty="0" err="1" smtClean="0"/>
              <a:t>Postgres</a:t>
            </a:r>
            <a:endParaRPr lang="en-US" sz="2800" dirty="0" smtClean="0"/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dirty="0" err="1" smtClean="0"/>
              <a:t>Vertica</a:t>
            </a:r>
            <a:endParaRPr lang="en-US" sz="2800" dirty="0" smtClean="0"/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dirty="0" smtClean="0"/>
              <a:t>Amazon Redshift</a:t>
            </a:r>
            <a:endParaRPr lang="en-US" sz="2800" dirty="0"/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dirty="0" smtClean="0"/>
              <a:t>Any ODBC/JDBC data store</a:t>
            </a:r>
            <a:endParaRPr lang="en-US" sz="2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App Connectors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70037"/>
            <a:ext cx="9069387" cy="4987925"/>
          </a:xfrm>
          <a:ln/>
        </p:spPr>
        <p:txBody>
          <a:bodyPr/>
          <a:lstStyle/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dirty="0" smtClean="0"/>
              <a:t>Google Apps</a:t>
            </a:r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dirty="0" err="1" smtClean="0"/>
              <a:t>Hadoop</a:t>
            </a:r>
            <a:endParaRPr lang="en-US" sz="2800" dirty="0" smtClean="0"/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dirty="0" smtClean="0"/>
              <a:t>JIRA</a:t>
            </a:r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dirty="0" err="1" smtClean="0"/>
              <a:t>Quickbooks</a:t>
            </a:r>
            <a:endParaRPr lang="en-US" sz="2800" dirty="0" smtClean="0"/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dirty="0" err="1" smtClean="0"/>
              <a:t>Salesforce</a:t>
            </a:r>
            <a:endParaRPr lang="en-US" sz="2800" dirty="0" smtClean="0"/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dirty="0" smtClean="0"/>
              <a:t>Workday</a:t>
            </a:r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dirty="0" err="1" smtClean="0"/>
              <a:t>Intacct</a:t>
            </a:r>
            <a:endParaRPr lang="en-US" sz="2800" dirty="0" smtClean="0"/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dirty="0" smtClean="0"/>
              <a:t>…and more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50973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Tech </a:t>
            </a:r>
            <a:r>
              <a:rPr lang="en-US" dirty="0" smtClean="0"/>
              <a:t>Connectors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570037"/>
            <a:ext cx="9069387" cy="4987925"/>
          </a:xfrm>
          <a:ln/>
        </p:spPr>
        <p:txBody>
          <a:bodyPr/>
          <a:lstStyle/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dirty="0" smtClean="0"/>
              <a:t>HTTP</a:t>
            </a:r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dirty="0" smtClean="0"/>
              <a:t>SFTP</a:t>
            </a:r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dirty="0" smtClean="0"/>
              <a:t>LDAP</a:t>
            </a:r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dirty="0" smtClean="0"/>
              <a:t>SOAP</a:t>
            </a:r>
          </a:p>
          <a:p>
            <a:pPr marL="338138" indent="-319088">
              <a:spcAft>
                <a:spcPts val="2888"/>
              </a:spcAft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sz="2800" dirty="0" smtClean="0"/>
              <a:t>REST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22638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Powerful ETL interface</a:t>
            </a:r>
            <a:endParaRPr lang="en-US" dirty="0"/>
          </a:p>
        </p:txBody>
      </p:sp>
      <p:pic>
        <p:nvPicPr>
          <p:cNvPr id="3" name="Picture 2" descr="maxresdefaul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4" b="-16144"/>
          <a:stretch/>
        </p:blipFill>
        <p:spPr>
          <a:xfrm>
            <a:off x="26067" y="2779776"/>
            <a:ext cx="10080625" cy="567035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Can You Do…..?</a:t>
            </a:r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dirty="0" smtClean="0"/>
              <a:t>Yes.</a:t>
            </a:r>
            <a:endParaRPr lang="en-US" dirty="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dirty="0" smtClean="0"/>
              <a:t>No really. Yes.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dirty="0" smtClean="0"/>
              <a:t>Seriously, yes.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Worst Case Scenario</a:t>
            </a:r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dirty="0" smtClean="0"/>
              <a:t>Generate source reports, upload to SFTP server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dirty="0" err="1" smtClean="0"/>
              <a:t>Boomi</a:t>
            </a:r>
            <a:r>
              <a:rPr lang="en-US" dirty="0" smtClean="0"/>
              <a:t> gets from SFTP server, does ETL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dirty="0" err="1" smtClean="0"/>
              <a:t>Boomi</a:t>
            </a:r>
            <a:r>
              <a:rPr lang="en-US" dirty="0" smtClean="0"/>
              <a:t> uploads to SFTP server</a:t>
            </a:r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dirty="0" smtClean="0"/>
              <a:t>Target retrieves and imports</a:t>
            </a:r>
            <a:endParaRPr lang="en-US" dirty="0" smtClean="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186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Data Team and Integration</a:t>
            </a:r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68475"/>
            <a:ext cx="9601200" cy="6773863"/>
          </a:xfrm>
          <a:ln/>
        </p:spPr>
        <p:txBody>
          <a:bodyPr/>
          <a:lstStyle/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 dirty="0" smtClean="0"/>
              <a:t>Integration is a key middle point between:</a:t>
            </a:r>
            <a:endParaRPr lang="en-US" dirty="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 dirty="0" smtClean="0"/>
              <a:t>Databases and Data Warehouses</a:t>
            </a:r>
            <a:endParaRPr lang="en-US" dirty="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 dirty="0" smtClean="0"/>
              <a:t>Cloud/</a:t>
            </a:r>
            <a:r>
              <a:rPr lang="en-US" dirty="0" err="1" smtClean="0"/>
              <a:t>SaaS</a:t>
            </a:r>
            <a:r>
              <a:rPr lang="en-US" dirty="0" smtClean="0"/>
              <a:t> apps and Dashboards</a:t>
            </a:r>
            <a:endParaRPr lang="en-US" dirty="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 dirty="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 dirty="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Data Team and Integration</a:t>
            </a:r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68475"/>
            <a:ext cx="9601200" cy="6773863"/>
          </a:xfrm>
          <a:ln/>
        </p:spPr>
        <p:txBody>
          <a:bodyPr/>
          <a:lstStyle/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 dirty="0" err="1" smtClean="0"/>
              <a:t>Shraddha</a:t>
            </a:r>
            <a:r>
              <a:rPr lang="en-US" dirty="0" smtClean="0"/>
              <a:t> </a:t>
            </a:r>
            <a:r>
              <a:rPr lang="en-US" dirty="0" err="1" smtClean="0"/>
              <a:t>Patil</a:t>
            </a:r>
            <a:r>
              <a:rPr lang="en-US" dirty="0" smtClean="0"/>
              <a:t> – </a:t>
            </a:r>
            <a:r>
              <a:rPr lang="en-US" dirty="0" err="1" smtClean="0"/>
              <a:t>spatil@mozilla.com</a:t>
            </a:r>
            <a:endParaRPr lang="en-US" dirty="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r>
              <a:rPr lang="en-US" dirty="0" smtClean="0"/>
              <a:t>Data team – </a:t>
            </a:r>
            <a:r>
              <a:rPr lang="en-US" dirty="0" err="1" smtClean="0"/>
              <a:t>data@mozilla.com</a:t>
            </a:r>
            <a:endParaRPr lang="en-US" dirty="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 dirty="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 dirty="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4107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619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39775" y="554038"/>
            <a:ext cx="8609013" cy="1263650"/>
          </a:xfrm>
          <a:ln/>
        </p:spPr>
        <p:txBody>
          <a:bodyPr tIns="22320"/>
          <a:lstStyle/>
          <a:p>
            <a:pPr>
              <a:lnSpc>
                <a:spcPct val="9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Questions?  Comments?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1813" y="3311525"/>
            <a:ext cx="9069387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What is data integration?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8637"/>
            <a:ext cx="3276600" cy="2476500"/>
          </a:xfrm>
          <a:prstGeom prst="rect">
            <a:avLst/>
          </a:prstGeom>
        </p:spPr>
      </p:pic>
      <p:pic>
        <p:nvPicPr>
          <p:cNvPr id="7" name="Picture 6" descr="schoo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" y="-182563"/>
            <a:ext cx="3981126" cy="2543497"/>
          </a:xfrm>
          <a:prstGeom prst="rect">
            <a:avLst/>
          </a:prstGeom>
        </p:spPr>
      </p:pic>
      <p:pic>
        <p:nvPicPr>
          <p:cNvPr id="12" name="Picture 11" descr="Sports_sho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12" y="-258763"/>
            <a:ext cx="4000500" cy="2667000"/>
          </a:xfrm>
          <a:prstGeom prst="rect">
            <a:avLst/>
          </a:prstGeom>
        </p:spPr>
      </p:pic>
      <p:pic>
        <p:nvPicPr>
          <p:cNvPr id="5" name="Picture 4" descr="78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12" y="0"/>
            <a:ext cx="3821113" cy="2388196"/>
          </a:xfrm>
          <a:prstGeom prst="rect">
            <a:avLst/>
          </a:prstGeom>
        </p:spPr>
      </p:pic>
      <p:pic>
        <p:nvPicPr>
          <p:cNvPr id="2" name="Picture 1" descr="hel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813" y="2027237"/>
            <a:ext cx="2944812" cy="1963208"/>
          </a:xfrm>
          <a:prstGeom prst="rect">
            <a:avLst/>
          </a:prstGeom>
        </p:spPr>
      </p:pic>
      <p:pic>
        <p:nvPicPr>
          <p:cNvPr id="3" name="Picture 2" descr="ncc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312" y="1265237"/>
            <a:ext cx="5852160" cy="3291840"/>
          </a:xfrm>
          <a:prstGeom prst="rect">
            <a:avLst/>
          </a:prstGeom>
        </p:spPr>
      </p:pic>
      <p:pic>
        <p:nvPicPr>
          <p:cNvPr id="4" name="Picture 3" descr="ship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12" y="3703637"/>
            <a:ext cx="3296903" cy="2429542"/>
          </a:xfrm>
          <a:prstGeom prst="rect">
            <a:avLst/>
          </a:prstGeom>
        </p:spPr>
      </p:pic>
      <p:pic>
        <p:nvPicPr>
          <p:cNvPr id="8" name="Picture 7" descr="index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7037"/>
            <a:ext cx="4038600" cy="2019300"/>
          </a:xfrm>
          <a:prstGeom prst="rect">
            <a:avLst/>
          </a:prstGeom>
        </p:spPr>
      </p:pic>
      <p:pic>
        <p:nvPicPr>
          <p:cNvPr id="9" name="Picture 8" descr="tesla-model-s-d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12" y="2332037"/>
            <a:ext cx="4191000" cy="2306726"/>
          </a:xfrm>
          <a:prstGeom prst="rect">
            <a:avLst/>
          </a:prstGeom>
        </p:spPr>
      </p:pic>
      <p:pic>
        <p:nvPicPr>
          <p:cNvPr id="10" name="Picture 9" descr="cablecar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55" y="5684837"/>
            <a:ext cx="3288134" cy="2192089"/>
          </a:xfrm>
          <a:prstGeom prst="rect">
            <a:avLst/>
          </a:prstGeom>
        </p:spPr>
      </p:pic>
      <p:pic>
        <p:nvPicPr>
          <p:cNvPr id="11" name="Picture 10" descr="gondola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39664"/>
            <a:ext cx="4659312" cy="1650173"/>
          </a:xfrm>
          <a:prstGeom prst="rect">
            <a:avLst/>
          </a:prstGeom>
        </p:spPr>
      </p:pic>
      <p:pic>
        <p:nvPicPr>
          <p:cNvPr id="13" name="Picture 12" descr="bik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404" y="4694237"/>
            <a:ext cx="3121602" cy="28654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12" y="1874837"/>
            <a:ext cx="585216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849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Current Issues</a:t>
            </a:r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5619750"/>
          </a:xfrm>
          <a:ln/>
        </p:spPr>
        <p:txBody>
          <a:bodyPr/>
          <a:lstStyle/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dirty="0" smtClean="0"/>
              <a:t>Ver</a:t>
            </a:r>
            <a:r>
              <a:rPr lang="en-US" dirty="0" smtClean="0"/>
              <a:t>y manual process</a:t>
            </a:r>
            <a:endParaRPr lang="en-US" dirty="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dirty="0" smtClean="0"/>
              <a:t>Coding involved</a:t>
            </a:r>
            <a:endParaRPr lang="en-US" dirty="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dirty="0" smtClean="0"/>
              <a:t>Incomplete APIs</a:t>
            </a:r>
            <a:endParaRPr lang="en-US" dirty="0"/>
          </a:p>
          <a:p>
            <a:pPr marL="338138" indent="-319088">
              <a:lnSpc>
                <a:spcPct val="200000"/>
              </a:lnSpc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A reorg changes a lot:</a:t>
            </a:r>
          </a:p>
          <a:p>
            <a:pPr marL="458787" indent="-457200">
              <a:buClrTx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Cost center</a:t>
            </a:r>
          </a:p>
          <a:p>
            <a:pPr marL="458787" indent="-457200">
              <a:buClrTx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Managers</a:t>
            </a:r>
          </a:p>
          <a:p>
            <a:pPr marL="858837" lvl="1" indent="-457200">
              <a:buClrTx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err="1" smtClean="0"/>
              <a:t>Egencia</a:t>
            </a:r>
            <a:endParaRPr lang="en-US" dirty="0" smtClean="0"/>
          </a:p>
          <a:p>
            <a:pPr marL="858837" lvl="1" indent="-457200">
              <a:buClrTx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err="1" smtClean="0"/>
              <a:t>Expensify</a:t>
            </a:r>
            <a:endParaRPr lang="en-US" dirty="0" smtClean="0"/>
          </a:p>
          <a:p>
            <a:pPr marL="858837" lvl="1" indent="-457200">
              <a:buClrTx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Phonebook</a:t>
            </a:r>
          </a:p>
          <a:p>
            <a:pPr marL="858837" lvl="1" indent="-457200">
              <a:buClrTx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More Complex Example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2" y="1722437"/>
            <a:ext cx="3752380" cy="49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582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144463" y="301625"/>
            <a:ext cx="9069388" cy="126047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Centralized Data </a:t>
            </a:r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3238" y="1768475"/>
            <a:ext cx="9069387" cy="49879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NOT Mandatory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Data flows THROUGH the platform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Data is NOT SAVED inside the platform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Goals:</a:t>
            </a:r>
          </a:p>
          <a:p>
            <a:pPr marL="458787" indent="-457200">
              <a:buClrTx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Unified production platform</a:t>
            </a:r>
          </a:p>
          <a:p>
            <a:pPr marL="458787" indent="-457200">
              <a:buClrTx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Outsource tech work to the Data Team</a:t>
            </a:r>
          </a:p>
          <a:p>
            <a:pPr marL="458787" indent="-457200">
              <a:buClrTx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Coding/</a:t>
            </a:r>
            <a:r>
              <a:rPr lang="en-US" dirty="0" err="1" smtClean="0"/>
              <a:t>db</a:t>
            </a:r>
            <a:r>
              <a:rPr lang="en-US" dirty="0" smtClean="0"/>
              <a:t> familiarity unnecessary</a:t>
            </a:r>
          </a:p>
          <a:p>
            <a:pPr marL="458787" indent="-457200">
              <a:buClrTx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Easy plugin to graphing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12" y="2560637"/>
            <a:ext cx="2857500" cy="2857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11804</TotalTime>
  <Words>503</Words>
  <Application>Microsoft Macintosh PowerPoint</Application>
  <PresentationFormat>Custom</PresentationFormat>
  <Paragraphs>113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Office Theme</vt:lpstr>
      <vt:lpstr>PowerPoint Presentation</vt:lpstr>
      <vt:lpstr>What is data integration?</vt:lpstr>
      <vt:lpstr>PowerPoint Presentation</vt:lpstr>
      <vt:lpstr>PowerPoint Presentation</vt:lpstr>
      <vt:lpstr>Current Issues</vt:lpstr>
      <vt:lpstr>Example</vt:lpstr>
      <vt:lpstr>More Complex Example</vt:lpstr>
      <vt:lpstr>Centralized Data Integration</vt:lpstr>
      <vt:lpstr>PowerPoint Presentation</vt:lpstr>
      <vt:lpstr>DB Connectors</vt:lpstr>
      <vt:lpstr>App Connectors</vt:lpstr>
      <vt:lpstr>Tech Connectors</vt:lpstr>
      <vt:lpstr>Powerful ETL interface</vt:lpstr>
      <vt:lpstr>Can You Do…..?</vt:lpstr>
      <vt:lpstr>Worst Case Scenario</vt:lpstr>
      <vt:lpstr>Data Team and Integration</vt:lpstr>
      <vt:lpstr>Data Team and Integration</vt:lpstr>
      <vt:lpstr>Questions? 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Sheeri Cabral</dc:creator>
  <cp:lastModifiedBy>Sheeri Cabral</cp:lastModifiedBy>
  <cp:revision>118</cp:revision>
  <cp:lastPrinted>1601-01-01T00:00:00Z</cp:lastPrinted>
  <dcterms:created xsi:type="dcterms:W3CDTF">2012-04-05T21:04:18Z</dcterms:created>
  <dcterms:modified xsi:type="dcterms:W3CDTF">2015-06-26T21:19:03Z</dcterms:modified>
</cp:coreProperties>
</file>