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  <p:sldId id="291" r:id="rId36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63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369A7FB2-3FBF-C14B-8820-1038CC472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69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54F40C-F7B9-6B49-88CC-30F7E571A1D1}" type="slidenum">
              <a:rPr lang="en-US"/>
              <a:pPr/>
              <a:t>1</a:t>
            </a:fld>
            <a:endParaRPr lang="en-US"/>
          </a:p>
        </p:txBody>
      </p:sp>
      <p:sp>
        <p:nvSpPr>
          <p:cNvPr id="4096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E9A150-0776-0A43-9AD3-1CE866CD7A21}" type="slidenum">
              <a:rPr lang="en-US"/>
              <a:pPr/>
              <a:t>11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725DE8-EEE2-0740-9DAC-28E5BC9C471C}" type="slidenum">
              <a:rPr lang="en-US"/>
              <a:pPr/>
              <a:t>12</a:t>
            </a:fld>
            <a:endParaRPr lang="en-US"/>
          </a:p>
        </p:txBody>
      </p:sp>
      <p:sp>
        <p:nvSpPr>
          <p:cNvPr id="522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BBF786-BC19-5A40-B3C3-CDD7F27E0DB5}" type="slidenum">
              <a:rPr lang="en-US"/>
              <a:pPr/>
              <a:t>13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633D36-D509-EE47-825F-57F04AA1FAFA}" type="slidenum">
              <a:rPr lang="en-US"/>
              <a:pPr/>
              <a:t>14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4656E0-18FD-5241-B5B0-B34C92508608}" type="slidenum">
              <a:rPr lang="en-US"/>
              <a:pPr/>
              <a:t>15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4DD6E1-53B8-D54C-A3F3-9BAD1997FE88}" type="slidenum">
              <a:rPr lang="en-US"/>
              <a:pPr/>
              <a:t>16</a:t>
            </a:fld>
            <a:endParaRPr lang="en-US"/>
          </a:p>
        </p:txBody>
      </p:sp>
      <p:sp>
        <p:nvSpPr>
          <p:cNvPr id="563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6D1724-1060-5546-828A-3FB7D39ED42D}" type="slidenum">
              <a:rPr lang="en-US"/>
              <a:pPr/>
              <a:t>17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7DFD08-C83D-394B-9349-50F005CD0B30}" type="slidenum">
              <a:rPr lang="en-US"/>
              <a:pPr/>
              <a:t>18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098654-0815-E847-B512-DDA6F56E74F6}" type="slidenum">
              <a:rPr lang="en-US"/>
              <a:pPr/>
              <a:t>19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A59D18-7ED1-ED48-A84E-70CC2978F3EB}" type="slidenum">
              <a:rPr lang="en-US"/>
              <a:pPr/>
              <a:t>20</a:t>
            </a:fld>
            <a:endParaRPr lang="en-US"/>
          </a:p>
        </p:txBody>
      </p:sp>
      <p:sp>
        <p:nvSpPr>
          <p:cNvPr id="604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991041-D9CB-044F-AAE3-87F18963D2F8}" type="slidenum">
              <a:rPr lang="en-US"/>
              <a:pPr/>
              <a:t>2</a:t>
            </a:fld>
            <a:endParaRPr lang="en-US"/>
          </a:p>
        </p:txBody>
      </p:sp>
      <p:sp>
        <p:nvSpPr>
          <p:cNvPr id="4198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98513" y="4494213"/>
            <a:ext cx="6392862" cy="417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69FC1F-41ED-634D-B138-816550608E75}" type="slidenum">
              <a:rPr lang="en-US"/>
              <a:pPr/>
              <a:t>21</a:t>
            </a:fld>
            <a:endParaRPr lang="en-US"/>
          </a:p>
        </p:txBody>
      </p:sp>
      <p:sp>
        <p:nvSpPr>
          <p:cNvPr id="6144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F2A0F9-E5C0-2F41-9C01-243A88EBA2DB}" type="slidenum">
              <a:rPr lang="en-US"/>
              <a:pPr/>
              <a:t>22</a:t>
            </a:fld>
            <a:endParaRPr lang="en-US"/>
          </a:p>
        </p:txBody>
      </p:sp>
      <p:sp>
        <p:nvSpPr>
          <p:cNvPr id="6246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6CE94-30F1-094D-B16D-7731AE820060}" type="slidenum">
              <a:rPr lang="en-US"/>
              <a:pPr/>
              <a:t>23</a:t>
            </a:fld>
            <a:endParaRPr lang="en-US"/>
          </a:p>
        </p:txBody>
      </p:sp>
      <p:sp>
        <p:nvSpPr>
          <p:cNvPr id="634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9B390B-10BB-5C47-9734-692920888BAF}" type="slidenum">
              <a:rPr lang="en-US"/>
              <a:pPr/>
              <a:t>24</a:t>
            </a:fld>
            <a:endParaRPr lang="en-US"/>
          </a:p>
        </p:txBody>
      </p:sp>
      <p:sp>
        <p:nvSpPr>
          <p:cNvPr id="6451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CE2336-364B-6E4D-A6DD-A69055D93BFC}" type="slidenum">
              <a:rPr lang="en-US"/>
              <a:pPr/>
              <a:t>25</a:t>
            </a:fld>
            <a:endParaRPr lang="en-US"/>
          </a:p>
        </p:txBody>
      </p:sp>
      <p:sp>
        <p:nvSpPr>
          <p:cNvPr id="6553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7D8364-8634-FA43-9105-68FAD0F49382}" type="slidenum">
              <a:rPr lang="en-US"/>
              <a:pPr/>
              <a:t>26</a:t>
            </a:fld>
            <a:endParaRPr lang="en-US"/>
          </a:p>
        </p:txBody>
      </p:sp>
      <p:sp>
        <p:nvSpPr>
          <p:cNvPr id="6656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0D1351-1B60-7D4A-87F4-5F11A1E0762F}" type="slidenum">
              <a:rPr lang="en-US"/>
              <a:pPr/>
              <a:t>27</a:t>
            </a:fld>
            <a:endParaRPr lang="en-US"/>
          </a:p>
        </p:txBody>
      </p:sp>
      <p:sp>
        <p:nvSpPr>
          <p:cNvPr id="6758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15356B-AB2D-9F46-9089-28F59AE603E3}" type="slidenum">
              <a:rPr lang="en-US"/>
              <a:pPr/>
              <a:t>28</a:t>
            </a:fld>
            <a:endParaRPr lang="en-US"/>
          </a:p>
        </p:txBody>
      </p:sp>
      <p:sp>
        <p:nvSpPr>
          <p:cNvPr id="6860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7FF6D1-02F1-3140-B94F-2EB7504F3B31}" type="slidenum">
              <a:rPr lang="en-US"/>
              <a:pPr/>
              <a:t>29</a:t>
            </a:fld>
            <a:endParaRPr lang="en-US"/>
          </a:p>
        </p:txBody>
      </p:sp>
      <p:sp>
        <p:nvSpPr>
          <p:cNvPr id="696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3E735D-C53C-B349-ADEC-42DB2DEA0F6F}" type="slidenum">
              <a:rPr lang="en-US"/>
              <a:pPr/>
              <a:t>30</a:t>
            </a:fld>
            <a:endParaRPr lang="en-US"/>
          </a:p>
        </p:txBody>
      </p:sp>
      <p:sp>
        <p:nvSpPr>
          <p:cNvPr id="7065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281F6-D4D7-8142-A115-B7C297E0C3BC}" type="slidenum">
              <a:rPr lang="en-US"/>
              <a:pPr/>
              <a:t>3</a:t>
            </a:fld>
            <a:endParaRPr lang="en-US"/>
          </a:p>
        </p:txBody>
      </p:sp>
      <p:sp>
        <p:nvSpPr>
          <p:cNvPr id="4300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1C9064-69D4-2545-8B7C-75938F05CC36}" type="slidenum">
              <a:rPr lang="en-US"/>
              <a:pPr/>
              <a:t>31</a:t>
            </a:fld>
            <a:endParaRPr lang="en-US"/>
          </a:p>
        </p:txBody>
      </p:sp>
      <p:sp>
        <p:nvSpPr>
          <p:cNvPr id="716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D18E4-D588-304C-BCA6-63E4A7B4E2DC}" type="slidenum">
              <a:rPr lang="en-US"/>
              <a:pPr/>
              <a:t>32</a:t>
            </a:fld>
            <a:endParaRPr lang="en-US"/>
          </a:p>
        </p:txBody>
      </p:sp>
      <p:sp>
        <p:nvSpPr>
          <p:cNvPr id="7270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3B8D9C-4F57-9543-BC5C-30E1D04A3D67}" type="slidenum">
              <a:rPr lang="en-US"/>
              <a:pPr/>
              <a:t>33</a:t>
            </a:fld>
            <a:endParaRPr lang="en-US"/>
          </a:p>
        </p:txBody>
      </p:sp>
      <p:sp>
        <p:nvSpPr>
          <p:cNvPr id="757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A122C5-DF47-B14B-8248-5AEC721BCE3F}" type="slidenum">
              <a:rPr lang="en-US"/>
              <a:pPr/>
              <a:t>34</a:t>
            </a:fld>
            <a:endParaRPr lang="en-US"/>
          </a:p>
        </p:txBody>
      </p:sp>
      <p:sp>
        <p:nvSpPr>
          <p:cNvPr id="7680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E1B1EA-AD1C-B446-BE4D-5E0FC590BA87}" type="slidenum">
              <a:rPr lang="en-US"/>
              <a:pPr/>
              <a:t>4</a:t>
            </a:fld>
            <a:endParaRPr lang="en-US"/>
          </a:p>
        </p:txBody>
      </p:sp>
      <p:sp>
        <p:nvSpPr>
          <p:cNvPr id="440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991273-4A3F-9D4B-AB56-F26A177DC8CE}" type="slidenum">
              <a:rPr lang="en-US"/>
              <a:pPr/>
              <a:t>5</a:t>
            </a:fld>
            <a:endParaRPr lang="en-US"/>
          </a:p>
        </p:txBody>
      </p:sp>
      <p:sp>
        <p:nvSpPr>
          <p:cNvPr id="4505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73CCC-8C07-4F46-B3EF-1E6748F77FE5}" type="slidenum">
              <a:rPr lang="en-US"/>
              <a:pPr/>
              <a:t>6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9D322A-A8A5-0840-9CFE-41A5DC5A02B9}" type="slidenum">
              <a:rPr lang="en-US"/>
              <a:pPr/>
              <a:t>8</a:t>
            </a:fld>
            <a:endParaRPr lang="en-US"/>
          </a:p>
        </p:txBody>
      </p:sp>
      <p:sp>
        <p:nvSpPr>
          <p:cNvPr id="4812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5A5421-5BB1-7749-AE9F-A913C9ACD98D}" type="slidenum">
              <a:rPr lang="en-US"/>
              <a:pPr/>
              <a:t>9</a:t>
            </a:fld>
            <a:endParaRPr lang="en-US"/>
          </a:p>
        </p:txBody>
      </p:sp>
      <p:sp>
        <p:nvSpPr>
          <p:cNvPr id="491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1C6FFF-981D-374D-A736-270FD30F8F4C}" type="slidenum">
              <a:rPr lang="en-US"/>
              <a:pPr/>
              <a:t>10</a:t>
            </a:fld>
            <a:endParaRPr lang="en-US"/>
          </a:p>
        </p:txBody>
      </p:sp>
      <p:sp>
        <p:nvSpPr>
          <p:cNvPr id="501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495869-1610-9A47-9297-E140AF7B7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4A3865-6CCF-F140-8811-B017B49DE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2E3ED7-BBA0-D248-A307-B09C343DD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3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D42797-E8E9-C945-8327-A0E309302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A8917F-0316-4C42-A768-3C1B91AAB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3AA636-2E5C-2243-B59D-1F395C52E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4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75B69B-1E1B-6443-8257-31190114A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81FDC5-9CE8-DF4C-B996-3229420EC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2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BEF6A6-FE96-8C4C-8BB7-CFED791DE5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9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CEEA19-C25C-D445-BCF1-D64A8739A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5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0F0339-97BF-1D4F-9350-9A85BAED3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0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2DCA8-6A7E-664B-875A-7819D22A4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6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69C947-4550-B94C-84E1-26924281F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6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787C76-F76A-3042-A01D-7B8E4BB65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34224C-A3CC-F84F-A88A-88602279E4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02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4BBBD309-6F92-094C-864E-9FCEAF848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2210E9-606D-A645-A759-FF5A0F079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87BF43-D9B7-A045-B0CD-CEAEAB534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EA2112-F380-4B4B-82D7-2013DC7CE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4FC5CD-6EA8-0444-9855-AB07B0D66A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ABB8E6-78AD-AD48-ABB4-AB7876329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DA0B1D-5AFA-154B-A9A9-19424B98AA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2AFDE6-FE8D-E640-9DF4-9FD0C55C4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910395A-69A3-8242-8404-9CA51B3549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99675" cy="757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7DD7B220-7A14-E74E-A6BB-86B03D895C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4463" y="122237"/>
            <a:ext cx="9829800" cy="670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248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/>
              <a:t>Better MySQL Indexes and </a:t>
            </a:r>
            <a:r>
              <a:rPr lang="en-US" sz="4000" dirty="0" smtClean="0"/>
              <a:t>Schemas</a:t>
            </a:r>
          </a:p>
          <a:p>
            <a:pPr algn="ctr">
              <a:buClrTx/>
              <a:buFontTx/>
              <a:buNone/>
            </a:pPr>
            <a:endParaRPr lang="en-US" sz="40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r>
              <a:rPr lang="en-US" sz="4400" dirty="0"/>
              <a:t>Sheeri Cabral</a:t>
            </a:r>
          </a:p>
          <a:p>
            <a:pPr algn="r">
              <a:buClrTx/>
              <a:buFontTx/>
              <a:buNone/>
            </a:pPr>
            <a:r>
              <a:rPr lang="en-US" sz="2800" dirty="0"/>
              <a:t>Data Team Manager, Mozilla</a:t>
            </a:r>
          </a:p>
          <a:p>
            <a:pPr algn="r">
              <a:buClrTx/>
              <a:buFontTx/>
              <a:buNone/>
            </a:pPr>
            <a:r>
              <a:rPr lang="en-US" sz="2800" dirty="0"/>
              <a:t>@</a:t>
            </a:r>
            <a:r>
              <a:rPr lang="en-US" sz="2800" dirty="0" err="1" smtClean="0"/>
              <a:t>sheeri</a:t>
            </a:r>
            <a:endParaRPr lang="en-US" sz="2800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870450" y="1974850"/>
            <a:ext cx="5208588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MySQL Uses Indexes For...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Matching a WHERE clause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Eliminating rows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Resolving MIN() or MAX() values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Eliminating sorting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Helping with grouping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Everything – Covering index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371600" y="5599113"/>
            <a:ext cx="6781800" cy="1958975"/>
            <a:chOff x="864" y="3527"/>
            <a:chExt cx="4272" cy="1234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527"/>
              <a:ext cx="3675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864" y="4547"/>
              <a:ext cx="427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28080" rIns="0" bIns="0"/>
            <a:lstStyle>
              <a:lvl1pPr marL="342900" indent="-341313"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spcAft>
                  <a:spcPts val="1413"/>
                </a:spcAft>
                <a:buClrTx/>
                <a:buFontTx/>
                <a:buNone/>
              </a:pPr>
              <a:r>
                <a:rPr lang="en-US" sz="1600"/>
                <a:t>(Image from Wikipedia)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MySQL Ignores Indexes For...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Functions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   DATE(ts_col)='2012_08_11'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JOINs if the fields are not similar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   date_col='2012_08_11 00:00:00'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371600" y="5599113"/>
            <a:ext cx="6781800" cy="1958975"/>
            <a:chOff x="864" y="3527"/>
            <a:chExt cx="4272" cy="1234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527"/>
              <a:ext cx="3675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864" y="4547"/>
              <a:ext cx="427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28080" rIns="0" bIns="0"/>
            <a:lstStyle>
              <a:lvl1pPr marL="342900" indent="-341313"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spcAft>
                  <a:spcPts val="1413"/>
                </a:spcAft>
                <a:buClrTx/>
                <a:buFontTx/>
                <a:buNone/>
              </a:pPr>
              <a:r>
                <a:rPr lang="en-US" sz="1600"/>
                <a:t>(Image from Wikipedia)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MySQL Ignores Indexes For...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Queries with multiple WHERE clauses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not all using the same index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joined by OR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For example, imagine a test table, with an index on (last_name,first_name)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test,(last_name,first_name)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/>
              <a:t>Queries that use the index: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/>
              <a:t>SELECT * FROM test WHERE last_name='Cabral';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/>
              <a:t>SELECT * FROM test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/>
              <a:t>  WHERE last_name='Cabral' AND first_name='Sheeri';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/>
              <a:t>SELECT * FROM test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/>
              <a:t>  WHERE last_name='Cabral'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800"/>
              <a:t>  AND (first_name='Tony' OR first_name='Antonio');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8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test,(last_name,first_name)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/>
              <a:t>Queries that DO NOT use the index: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/>
              <a:t>SELECT * FROM test WHERE first_name='Sheeri';</a:t>
            </a:r>
          </a:p>
          <a:p>
            <a:pPr marL="338138" indent="-319088">
              <a:spcAft>
                <a:spcPts val="143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/>
              <a:t>SELECT * FROM test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/>
              <a:t>  WHERE last_name='Cabral' OR first_name='Sheeri';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Composite Indexes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r>
              <a:rPr lang="en-US" sz="3000"/>
              <a:t>Index on (last_name,first_name,middle_name)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r>
              <a:rPr lang="en-US" sz="3000">
                <a:cs typeface="Arial" charset="0"/>
              </a:rPr>
              <a:t>Functions as: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r>
              <a:rPr lang="en-US" sz="3000">
                <a:cs typeface="Arial" charset="0"/>
              </a:rPr>
              <a:t>   (last_name,first_name,middle_name)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r>
              <a:rPr lang="en-US" sz="3000">
                <a:cs typeface="Arial" charset="0"/>
              </a:rPr>
              <a:t>   (last_name,first_name)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r>
              <a:rPr lang="en-US" sz="3000">
                <a:cs typeface="Arial" charset="0"/>
              </a:rPr>
              <a:t>   (last_name)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endParaRPr lang="en-US" sz="3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MySQL Ignores Indexes For...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“Too much” data, just do a full table scan (7,9,12)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6 lookups vs. walking the 10-node tree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-153988" y="3200400"/>
            <a:ext cx="6781801" cy="1958975"/>
            <a:chOff x="-97" y="2016"/>
            <a:chExt cx="4272" cy="1234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16"/>
              <a:ext cx="3675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-97" y="3036"/>
              <a:ext cx="427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28080" rIns="0" bIns="0"/>
            <a:lstStyle>
              <a:lvl1pPr marL="342900" indent="-341313"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spcAft>
                  <a:spcPts val="1413"/>
                </a:spcAft>
                <a:buClrTx/>
                <a:buFontTx/>
                <a:buNone/>
              </a:pPr>
              <a:r>
                <a:rPr lang="en-US" sz="1600"/>
                <a:t>(Image from Wikipedia)</a:t>
              </a:r>
            </a:p>
          </p:txBody>
        </p:sp>
      </p:grp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3429000" y="5126038"/>
            <a:ext cx="6781800" cy="1958975"/>
            <a:chOff x="2160" y="3229"/>
            <a:chExt cx="4272" cy="1234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229"/>
              <a:ext cx="3675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2160" y="4249"/>
              <a:ext cx="427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28080" rIns="0" bIns="0"/>
            <a:lstStyle>
              <a:lvl1pPr marL="342900" indent="-341313"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spcAft>
                  <a:spcPts val="1413"/>
                </a:spcAft>
                <a:buClrTx/>
                <a:buFontTx/>
                <a:buNone/>
              </a:pPr>
              <a:r>
                <a:rPr lang="en-US" sz="1600"/>
                <a:t>(Image from Wikipedia)</a:t>
              </a:r>
            </a:p>
          </p:txBody>
        </p:sp>
      </p:grpSp>
      <p:sp>
        <p:nvSpPr>
          <p:cNvPr id="19465" name="Freeform 9"/>
          <p:cNvSpPr>
            <a:spLocks/>
          </p:cNvSpPr>
          <p:nvPr/>
        </p:nvSpPr>
        <p:spPr bwMode="auto">
          <a:xfrm>
            <a:off x="2514600" y="3429000"/>
            <a:ext cx="3657600" cy="2057400"/>
          </a:xfrm>
          <a:custGeom>
            <a:avLst/>
            <a:gdLst>
              <a:gd name="T0" fmla="*/ 0 w 10161"/>
              <a:gd name="T1" fmla="*/ 0 h 5716"/>
              <a:gd name="T2" fmla="*/ 10160 w 10161"/>
              <a:gd name="T3" fmla="*/ 5715 h 57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161" h="5716">
                <a:moveTo>
                  <a:pt x="0" y="0"/>
                </a:moveTo>
                <a:lnTo>
                  <a:pt x="10160" y="5715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2514600" y="4572000"/>
            <a:ext cx="3657600" cy="1828800"/>
          </a:xfrm>
          <a:custGeom>
            <a:avLst/>
            <a:gdLst>
              <a:gd name="T0" fmla="*/ 0 w 10161"/>
              <a:gd name="T1" fmla="*/ 0 h 5081"/>
              <a:gd name="T2" fmla="*/ 10160 w 10161"/>
              <a:gd name="T3" fmla="*/ 5080 h 50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161" h="5081">
                <a:moveTo>
                  <a:pt x="0" y="0"/>
                </a:moveTo>
                <a:lnTo>
                  <a:pt x="10160" y="508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2971800" y="4572000"/>
            <a:ext cx="3657600" cy="1828800"/>
          </a:xfrm>
          <a:custGeom>
            <a:avLst/>
            <a:gdLst>
              <a:gd name="T0" fmla="*/ 0 w 10161"/>
              <a:gd name="T1" fmla="*/ 0 h 5081"/>
              <a:gd name="T2" fmla="*/ 10160 w 10161"/>
              <a:gd name="T3" fmla="*/ 5080 h 50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161" h="5081">
                <a:moveTo>
                  <a:pt x="0" y="0"/>
                </a:moveTo>
                <a:lnTo>
                  <a:pt x="10160" y="508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 animBg="1"/>
      <p:bldP spid="194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“Too Much” Data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“Too much” is about 15-25%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How is that calculated?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Metadata!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Exact in MyISAM (writes are table-locking)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Approximate in InnoDB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“value group”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Average value group size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Used for approx rows for rows read, joins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8640762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Average Value Group Size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Body parts: 2 eyes, 10 fingers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Average value group size = 6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Not perfect optimization for either eyes or fingers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Estimate is longer than reality for eyes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Estimate is shorter than reality for fingers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Remember the “too much data” feature/problem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33115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What is an index?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Composite Index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18891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Like a sorted array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Can be ASC or DESC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But not ASC,DESC or DESC, ASC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03213" y="4343400"/>
            <a:ext cx="9067800" cy="2619375"/>
            <a:chOff x="191" y="2736"/>
            <a:chExt cx="5712" cy="1650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4913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191" y="4099"/>
              <a:ext cx="571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28080" rIns="0" bIns="0"/>
            <a:lstStyle>
              <a:lvl1pPr marL="342900" indent="-341313"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spcAft>
                  <a:spcPts val="1413"/>
                </a:spcAft>
                <a:buClrTx/>
                <a:buFontTx/>
                <a:buNone/>
              </a:pPr>
              <a:r>
                <a:rPr lang="en-US" sz="1600"/>
                <a:t>(Image from Wikipedia)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8640762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NULL and Equality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NULL = x is not true for ANY value of x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NULL = NULL is not true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If a referenced value in an equality is NULL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MySQL immediately returns false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8640762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NULL and Equality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NULL-safe operator is &lt;=&gt;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No NULL-safe inequality operator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!(foo &lt;=&gt; bar)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Remember the “too much data” feature/problem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8640762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NULL and Value Groups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5011738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sz="2800" dirty="0"/>
              <a:t>Options - </a:t>
            </a:r>
            <a:r>
              <a:rPr lang="en-US" sz="2800" dirty="0" err="1"/>
              <a:t>innodb_stats_method</a:t>
            </a:r>
            <a:r>
              <a:rPr lang="en-US" sz="2800" dirty="0"/>
              <a:t>, </a:t>
            </a:r>
            <a:r>
              <a:rPr lang="en-US" sz="2800" dirty="0" err="1"/>
              <a:t>myisam_stats_method</a:t>
            </a:r>
            <a:endParaRPr lang="en-US" sz="2800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sz="2800" dirty="0" err="1"/>
              <a:t>nulls_equal</a:t>
            </a:r>
            <a:r>
              <a:rPr lang="en-US" sz="2800" dirty="0"/>
              <a:t> (default)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sz="2800" dirty="0" err="1"/>
              <a:t>nulls_unequal</a:t>
            </a:r>
            <a:endParaRPr lang="en-US" sz="2800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sz="2800" dirty="0" err="1"/>
              <a:t>nulls_ignored</a:t>
            </a:r>
            <a:endParaRPr lang="en-US" sz="2800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PRIMARY Keys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4987925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Row identifiers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Cannot be NULL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InnoDB orders on disk in PRIMARY KEY order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UNIQUE Keys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5619750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Row identifiers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Can be NULL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Both PRIMARY/UNIQUE can be composite index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FOREIGN Keys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6773863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Parent/child relationship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e.g. payment-&gt;customer_id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Cascading update/deletes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Numeric vs. Human-readable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4987925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206375" y="1654175"/>
          <a:ext cx="3451225" cy="1565275"/>
        </p:xfrm>
        <a:graphic>
          <a:graphicData uri="http://schemas.openxmlformats.org/drawingml/2006/table">
            <a:tbl>
              <a:tblPr/>
              <a:tblGrid>
                <a:gridCol w="2017713"/>
                <a:gridCol w="1433512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customer_id</a:t>
                      </a:r>
                    </a:p>
                  </a:txBody>
                  <a:tcPr marL="90000" marR="90000" marT="67968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status_id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121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122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2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125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54" name="Group 34"/>
          <p:cNvGraphicFramePr>
            <a:graphicFrameLocks noGrp="1"/>
          </p:cNvGraphicFramePr>
          <p:nvPr/>
        </p:nvGraphicFramePr>
        <p:xfrm>
          <a:off x="3954463" y="1646238"/>
          <a:ext cx="2995612" cy="1565275"/>
        </p:xfrm>
        <a:graphic>
          <a:graphicData uri="http://schemas.openxmlformats.org/drawingml/2006/table">
            <a:tbl>
              <a:tblPr/>
              <a:tblGrid>
                <a:gridCol w="1951037"/>
                <a:gridCol w="10445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status_id</a:t>
                      </a:r>
                    </a:p>
                  </a:txBody>
                  <a:tcPr marL="90000" marR="90000" marT="67968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status</a:t>
                      </a:r>
                    </a:p>
                  </a:txBody>
                  <a:tcPr marL="90000" marR="90000" marT="67968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free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2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paid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3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disabled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85" name="Group 65"/>
          <p:cNvGraphicFramePr>
            <a:graphicFrameLocks noGrp="1"/>
          </p:cNvGraphicFramePr>
          <p:nvPr/>
        </p:nvGraphicFramePr>
        <p:xfrm>
          <a:off x="347663" y="4232275"/>
          <a:ext cx="3451225" cy="1565275"/>
        </p:xfrm>
        <a:graphic>
          <a:graphicData uri="http://schemas.openxmlformats.org/drawingml/2006/table">
            <a:tbl>
              <a:tblPr/>
              <a:tblGrid>
                <a:gridCol w="2017712"/>
                <a:gridCol w="1433513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customer_id</a:t>
                      </a:r>
                    </a:p>
                  </a:txBody>
                  <a:tcPr marL="90000" marR="90000" marT="67968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status</a:t>
                      </a:r>
                    </a:p>
                  </a:txBody>
                  <a:tcPr marL="90000" marR="90000" marT="67968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121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free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122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paid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125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free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816" name="Group 96"/>
          <p:cNvGraphicFramePr>
            <a:graphicFrameLocks noGrp="1"/>
          </p:cNvGraphicFramePr>
          <p:nvPr/>
        </p:nvGraphicFramePr>
        <p:xfrm>
          <a:off x="4094163" y="4224338"/>
          <a:ext cx="1046162" cy="1565275"/>
        </p:xfrm>
        <a:graphic>
          <a:graphicData uri="http://schemas.openxmlformats.org/drawingml/2006/table">
            <a:tbl>
              <a:tblPr/>
              <a:tblGrid>
                <a:gridCol w="1046162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status</a:t>
                      </a:r>
                    </a:p>
                  </a:txBody>
                  <a:tcPr marL="90000" marR="90000" marT="67968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free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paid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 Unicode MS" charset="0"/>
                        </a:rPr>
                        <a:t>disabled</a:t>
                      </a:r>
                    </a:p>
                  </a:txBody>
                  <a:tcPr marL="90000" marR="90000" marT="62676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Prefix Indexing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6773863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For strings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Up to 767 </a:t>
            </a:r>
            <a:r>
              <a:rPr lang="en-US" b="1"/>
              <a:t>bytes</a:t>
            </a:r>
            <a:r>
              <a:rPr lang="en-US"/>
              <a:t> on InnoDB, 1000 on MyISAM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Beware of charset!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FULLTEXT Indexing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6773863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No prefix indexing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Only for CHAR, VARCHAR, TEXT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MyISAM only until MySQL 5.6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KEY vs. INDEX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KEY = KEY CONSTRAINT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 PRIMARY, UNIQUE, FOREIGN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Everything else is an “implementation detail”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The plural of INDEX is....?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GROUP BY and Sorting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7927975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By default, GROUP BY also sorts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May cause 'filesort' in EXPLAIN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ORDER BY NULL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If you do not care about the return order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Knowing All This...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7927975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Use EXPLAIN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If you are not getting the index you expect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Check your expectations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/>
              <a:t>Or file a bug: http://bugs.mysql.com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How Do I Use EXPLAIN?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8975725"/>
          </a:xfrm>
          <a:ln/>
        </p:spPr>
        <p:txBody>
          <a:bodyPr/>
          <a:lstStyle/>
          <a:p>
            <a:pPr marL="338138" indent="-319088" algn="ctr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sz="5400"/>
              <a:t>http://bit.ly/explainvideo</a:t>
            </a:r>
          </a:p>
          <a:p>
            <a:pPr marL="338138" indent="-319088" algn="ctr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sz="5400"/>
              <a:t>http://bit.ly/explainslides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 sz="540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 sz="540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 sz="54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Challenges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829800" cy="4987925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sz="3600" dirty="0"/>
              <a:t>http://</a:t>
            </a:r>
            <a:r>
              <a:rPr lang="en-US" sz="3600" dirty="0" err="1"/>
              <a:t>artfulsoftware.com</a:t>
            </a:r>
            <a:r>
              <a:rPr lang="en-US" sz="3600" dirty="0"/>
              <a:t>/</a:t>
            </a:r>
            <a:r>
              <a:rPr lang="en-US" sz="3600" dirty="0" err="1"/>
              <a:t>infotree</a:t>
            </a:r>
            <a:r>
              <a:rPr lang="en-US" sz="3600" dirty="0"/>
              <a:t>/</a:t>
            </a:r>
            <a:r>
              <a:rPr lang="en-US" sz="3600" dirty="0" err="1"/>
              <a:t>queries.php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39775" y="554038"/>
            <a:ext cx="8609013" cy="1263650"/>
          </a:xfrm>
          <a:ln/>
        </p:spPr>
        <p:txBody>
          <a:bodyPr tIns="22320"/>
          <a:lstStyle/>
          <a:p>
            <a:pPr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Questions?  Comments?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69963" y="1600200"/>
            <a:ext cx="8859837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620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96000"/>
              </a:lnSpc>
              <a:spcAft>
                <a:spcPts val="1425"/>
              </a:spcAft>
            </a:pPr>
            <a:r>
              <a:rPr lang="en-US" sz="3200">
                <a:cs typeface="Lucida Sans Unicode" charset="0"/>
              </a:rPr>
              <a:t>OurSQL Podcast</a:t>
            </a:r>
          </a:p>
          <a:p>
            <a:pPr hangingPunct="1">
              <a:lnSpc>
                <a:spcPct val="96000"/>
              </a:lnSpc>
              <a:spcAft>
                <a:spcPts val="1425"/>
              </a:spcAft>
            </a:pPr>
            <a:r>
              <a:rPr lang="en-US" sz="3200">
                <a:cs typeface="Lucida Sans Unicode" charset="0"/>
              </a:rPr>
              <a:t>www.oursql.com</a:t>
            </a:r>
          </a:p>
          <a:p>
            <a:pPr hangingPunct="1">
              <a:lnSpc>
                <a:spcPct val="96000"/>
              </a:lnSpc>
              <a:spcAft>
                <a:spcPts val="1425"/>
              </a:spcAft>
            </a:pPr>
            <a:endParaRPr lang="en-US" sz="900">
              <a:cs typeface="Lucida Sans Unicode" charset="0"/>
            </a:endParaRPr>
          </a:p>
          <a:p>
            <a:pPr hangingPunct="1">
              <a:lnSpc>
                <a:spcPct val="96000"/>
              </a:lnSpc>
              <a:spcAft>
                <a:spcPts val="1425"/>
              </a:spcAft>
            </a:pPr>
            <a:r>
              <a:rPr lang="en-US" sz="3200">
                <a:cs typeface="Lucida Sans Unicode" charset="0"/>
              </a:rPr>
              <a:t>MySQL Administrator's Bible</a:t>
            </a:r>
          </a:p>
          <a:p>
            <a:pPr hangingPunct="1">
              <a:lnSpc>
                <a:spcPct val="96000"/>
              </a:lnSpc>
              <a:spcAft>
                <a:spcPts val="1425"/>
              </a:spcAft>
            </a:pPr>
            <a:r>
              <a:rPr lang="en-US" sz="3200">
                <a:cs typeface="Lucida Sans Unicode" charset="0"/>
              </a:rPr>
              <a:t> - tinyurl.com/mysqlbible</a:t>
            </a:r>
          </a:p>
          <a:p>
            <a:pPr hangingPunct="1">
              <a:lnSpc>
                <a:spcPct val="96000"/>
              </a:lnSpc>
              <a:spcAft>
                <a:spcPts val="1425"/>
              </a:spcAft>
            </a:pPr>
            <a:endParaRPr lang="en-US" sz="3200">
              <a:cs typeface="Lucida Sans Unicode" charset="0"/>
            </a:endParaRPr>
          </a:p>
          <a:p>
            <a:pPr algn="r" hangingPunct="1">
              <a:lnSpc>
                <a:spcPct val="96000"/>
              </a:lnSpc>
              <a:spcAft>
                <a:spcPts val="1425"/>
              </a:spcAft>
            </a:pPr>
            <a:endParaRPr lang="en-US" sz="3200">
              <a:cs typeface="Lucida Sans Unicode" charset="0"/>
            </a:endParaRPr>
          </a:p>
          <a:p>
            <a:pPr algn="r" hangingPunct="1">
              <a:lnSpc>
                <a:spcPct val="96000"/>
              </a:lnSpc>
              <a:spcAft>
                <a:spcPts val="1425"/>
              </a:spcAft>
            </a:pPr>
            <a:r>
              <a:rPr lang="en-US" sz="3200">
                <a:cs typeface="Lucida Sans Unicode" charset="0"/>
              </a:rPr>
              <a:t>planet.mysql.com</a:t>
            </a:r>
          </a:p>
          <a:p>
            <a:pPr algn="r" hangingPunct="1">
              <a:lnSpc>
                <a:spcPct val="96000"/>
              </a:lnSpc>
              <a:spcAft>
                <a:spcPts val="1425"/>
              </a:spcAft>
            </a:pPr>
            <a:r>
              <a:rPr lang="en-US" sz="3200">
                <a:cs typeface="Lucida Sans Unicode" charset="0"/>
              </a:rPr>
              <a:t>mysqlmarinate.com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7198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1755775"/>
            <a:ext cx="249555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000"/>
              <a:t>http://www.sheldoncomics.com/strips/sd120626.png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8225"/>
            <a:ext cx="967105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More Lingo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5619750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Simple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(last_name)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Composite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(last_name,first_name)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Data Structures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B-TREE for InnoDB, MyISAM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Can be HASH for MEMORY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69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    B-trees Are Excellent For...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 range search - foo BETWEEN 5 AND 10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One equality match - foo=11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A few equality matches - foo IN (5,10,11)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- How is it done?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57200" y="4922838"/>
            <a:ext cx="9067800" cy="2619375"/>
            <a:chOff x="288" y="3101"/>
            <a:chExt cx="5712" cy="165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" y="3101"/>
              <a:ext cx="4913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288" y="4464"/>
              <a:ext cx="571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28080" rIns="0" bIns="0"/>
            <a:lstStyle>
              <a:lvl1pPr marL="342900" indent="-341313"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spcAft>
                  <a:spcPts val="1413"/>
                </a:spcAft>
                <a:buClrTx/>
                <a:buFontTx/>
                <a:buNone/>
              </a:pPr>
              <a:r>
                <a:rPr lang="en-US" sz="1600"/>
                <a:t>(Image from Wikipedia)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Composite Indexes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r>
              <a:rPr lang="en-US" sz="3000"/>
              <a:t>Index on (last_name,first_name)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r>
              <a:rPr lang="en-US" sz="3000">
                <a:cs typeface="Arial" charset="0"/>
              </a:rPr>
              <a:t>Used find words beginning with “g” (last_name)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r>
              <a:rPr lang="en-US" sz="3000">
                <a:cs typeface="Arial" charset="0"/>
              </a:rPr>
              <a:t>Not used to find words ending with “g” (first_name)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r>
              <a:rPr lang="en-US" sz="3000"/>
              <a:t>OK to have (last_name,first_name) and (first_name)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r>
              <a:rPr lang="en-US" sz="3000">
                <a:cs typeface="Arial" charset="0"/>
              </a:rPr>
              <a:t>Like a dictionary index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410700" algn="l"/>
              </a:tabLst>
            </a:pPr>
            <a:endParaRPr lang="en-US" sz="3000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371600" y="5599113"/>
            <a:ext cx="6781800" cy="1958975"/>
            <a:chOff x="864" y="3527"/>
            <a:chExt cx="4272" cy="1234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527"/>
              <a:ext cx="3675" cy="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864" y="4547"/>
              <a:ext cx="427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28080" rIns="0" bIns="0"/>
            <a:lstStyle>
              <a:lvl1pPr marL="342900" indent="-341313"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42900" algn="l"/>
                  <a:tab pos="455613" algn="l"/>
                  <a:tab pos="912813" algn="l"/>
                  <a:tab pos="1370013" algn="l"/>
                  <a:tab pos="1827213" algn="l"/>
                  <a:tab pos="2284413" algn="l"/>
                  <a:tab pos="2741613" algn="l"/>
                  <a:tab pos="3198813" algn="l"/>
                  <a:tab pos="3656013" algn="l"/>
                  <a:tab pos="4113213" algn="l"/>
                  <a:tab pos="4570413" algn="l"/>
                  <a:tab pos="5027613" algn="l"/>
                  <a:tab pos="5484813" algn="l"/>
                  <a:tab pos="5942013" algn="l"/>
                  <a:tab pos="6399213" algn="l"/>
                  <a:tab pos="6856413" algn="l"/>
                  <a:tab pos="7313613" algn="l"/>
                  <a:tab pos="7770813" algn="l"/>
                  <a:tab pos="8228013" algn="l"/>
                  <a:tab pos="8685213" algn="l"/>
                  <a:tab pos="914241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ctr">
                <a:spcAft>
                  <a:spcPts val="1413"/>
                </a:spcAft>
                <a:buClrTx/>
                <a:buFontTx/>
                <a:buNone/>
              </a:pPr>
              <a:r>
                <a:rPr lang="en-US" sz="1600"/>
                <a:t>(Image from Wikipedia)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11730</TotalTime>
  <Words>958</Words>
  <Application>Microsoft Macintosh PowerPoint</Application>
  <PresentationFormat>Custom</PresentationFormat>
  <Paragraphs>249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Times New Roman</vt:lpstr>
      <vt:lpstr>Arial</vt:lpstr>
      <vt:lpstr>Arial Unicode MS</vt:lpstr>
      <vt:lpstr>StarSymbol</vt:lpstr>
      <vt:lpstr>Lucida Sans Unicode</vt:lpstr>
      <vt:lpstr>Office Theme</vt:lpstr>
      <vt:lpstr>Office Theme</vt:lpstr>
      <vt:lpstr>PowerPoint Presentation</vt:lpstr>
      <vt:lpstr>What is an index?</vt:lpstr>
      <vt:lpstr>KEY vs. INDEX</vt:lpstr>
      <vt:lpstr>PowerPoint Presentation</vt:lpstr>
      <vt:lpstr>More Lingo</vt:lpstr>
      <vt:lpstr>Data Structures</vt:lpstr>
      <vt:lpstr>PowerPoint Presentation</vt:lpstr>
      <vt:lpstr>    B-trees Are Excellent For...</vt:lpstr>
      <vt:lpstr>Composite Indexes</vt:lpstr>
      <vt:lpstr>MySQL Uses Indexes For...</vt:lpstr>
      <vt:lpstr>MySQL Ignores Indexes For...</vt:lpstr>
      <vt:lpstr>MySQL Ignores Indexes For...</vt:lpstr>
      <vt:lpstr>test,(last_name,first_name)</vt:lpstr>
      <vt:lpstr>test,(last_name,first_name)</vt:lpstr>
      <vt:lpstr>Composite Indexes</vt:lpstr>
      <vt:lpstr>MySQL Ignores Indexes For...</vt:lpstr>
      <vt:lpstr>“Too Much” Data</vt:lpstr>
      <vt:lpstr>Metadata!</vt:lpstr>
      <vt:lpstr>Average Value Group Size</vt:lpstr>
      <vt:lpstr>Composite Index</vt:lpstr>
      <vt:lpstr>NULL and Equality</vt:lpstr>
      <vt:lpstr>NULL and Equality</vt:lpstr>
      <vt:lpstr>NULL and Value Groups</vt:lpstr>
      <vt:lpstr>PRIMARY Keys</vt:lpstr>
      <vt:lpstr>UNIQUE Keys</vt:lpstr>
      <vt:lpstr>FOREIGN Keys</vt:lpstr>
      <vt:lpstr>Numeric vs. Human-readable</vt:lpstr>
      <vt:lpstr>Prefix Indexing</vt:lpstr>
      <vt:lpstr>FULLTEXT Indexing</vt:lpstr>
      <vt:lpstr>GROUP BY and Sorting</vt:lpstr>
      <vt:lpstr>Knowing All This...</vt:lpstr>
      <vt:lpstr>How Do I Use EXPLAIN?</vt:lpstr>
      <vt:lpstr>Challenges</vt:lpstr>
      <vt:lpstr>Questions? 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Sheeri Cabral</dc:creator>
  <cp:lastModifiedBy>Sheeri Cabral</cp:lastModifiedBy>
  <cp:revision>109</cp:revision>
  <cp:lastPrinted>1601-01-01T00:00:00Z</cp:lastPrinted>
  <dcterms:created xsi:type="dcterms:W3CDTF">2012-04-05T21:04:18Z</dcterms:created>
  <dcterms:modified xsi:type="dcterms:W3CDTF">2014-12-04T21:55:39Z</dcterms:modified>
</cp:coreProperties>
</file>